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612" autoAdjust="0"/>
  </p:normalViewPr>
  <p:slideViewPr>
    <p:cSldViewPr snapToGrid="0">
      <p:cViewPr varScale="1">
        <p:scale>
          <a:sx n="67" d="100"/>
          <a:sy n="67" d="100"/>
        </p:scale>
        <p:origin x="24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6299-23BB-40DB-A6D0-053CB389030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8AA0-2670-41AC-A3EA-13FAB996F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218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6299-23BB-40DB-A6D0-053CB389030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8AA0-2670-41AC-A3EA-13FAB996F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6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6299-23BB-40DB-A6D0-053CB389030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8AA0-2670-41AC-A3EA-13FAB996F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72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6299-23BB-40DB-A6D0-053CB389030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8AA0-2670-41AC-A3EA-13FAB996F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37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6299-23BB-40DB-A6D0-053CB389030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8AA0-2670-41AC-A3EA-13FAB996F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26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6299-23BB-40DB-A6D0-053CB389030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8AA0-2670-41AC-A3EA-13FAB996F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87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6299-23BB-40DB-A6D0-053CB389030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8AA0-2670-41AC-A3EA-13FAB996F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33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6299-23BB-40DB-A6D0-053CB389030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8AA0-2670-41AC-A3EA-13FAB996F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67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6299-23BB-40DB-A6D0-053CB389030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8AA0-2670-41AC-A3EA-13FAB996F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4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6299-23BB-40DB-A6D0-053CB389030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8AA0-2670-41AC-A3EA-13FAB996F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2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6299-23BB-40DB-A6D0-053CB389030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8AA0-2670-41AC-A3EA-13FAB996F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09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5C6299-23BB-40DB-A6D0-053CB389030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F38AA0-2670-41AC-A3EA-13FAB996F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94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60B2337-DEF9-6A81-3173-6D41F7FFE561}"/>
              </a:ext>
            </a:extLst>
          </p:cNvPr>
          <p:cNvGrpSpPr/>
          <p:nvPr/>
        </p:nvGrpSpPr>
        <p:grpSpPr>
          <a:xfrm>
            <a:off x="0" y="241852"/>
            <a:ext cx="6848061" cy="6554856"/>
            <a:chOff x="25835" y="-17422"/>
            <a:chExt cx="4479424" cy="4428000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0D814D5F-DE6E-7A0B-060A-0EDAEC8BE4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068"/>
            <a:stretch/>
          </p:blipFill>
          <p:spPr>
            <a:xfrm>
              <a:off x="25835" y="-17422"/>
              <a:ext cx="4479424" cy="4428000"/>
            </a:xfrm>
            <a:prstGeom prst="rect">
              <a:avLst/>
            </a:prstGeom>
          </p:spPr>
        </p:pic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D31A888C-2B47-5264-D573-F50E5ED2E097}"/>
                </a:ext>
              </a:extLst>
            </p:cNvPr>
            <p:cNvGrpSpPr/>
            <p:nvPr/>
          </p:nvGrpSpPr>
          <p:grpSpPr>
            <a:xfrm>
              <a:off x="1066140" y="750637"/>
              <a:ext cx="2687919" cy="2888011"/>
              <a:chOff x="1066140" y="750637"/>
              <a:chExt cx="2687919" cy="2888011"/>
            </a:xfrm>
          </p:grpSpPr>
          <p:sp>
            <p:nvSpPr>
              <p:cNvPr id="5" name="星: 5 pt 4">
                <a:extLst>
                  <a:ext uri="{FF2B5EF4-FFF2-40B4-BE49-F238E27FC236}">
                    <a16:creationId xmlns:a16="http://schemas.microsoft.com/office/drawing/2014/main" id="{945D7751-1432-9D11-038E-B8AF2A89BA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71179" y="750637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6" name="星: 5 pt 5">
                <a:extLst>
                  <a:ext uri="{FF2B5EF4-FFF2-40B4-BE49-F238E27FC236}">
                    <a16:creationId xmlns:a16="http://schemas.microsoft.com/office/drawing/2014/main" id="{A191A979-517C-3E48-2351-CC5B5198146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407229" y="1525751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7" name="星: 5 pt 6">
                <a:extLst>
                  <a:ext uri="{FF2B5EF4-FFF2-40B4-BE49-F238E27FC236}">
                    <a16:creationId xmlns:a16="http://schemas.microsoft.com/office/drawing/2014/main" id="{89A946C3-857D-50B0-01A8-DE6F76E8A1D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27566" y="1433135"/>
                <a:ext cx="182880" cy="211976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8" name="星: 5 pt 7">
                <a:extLst>
                  <a:ext uri="{FF2B5EF4-FFF2-40B4-BE49-F238E27FC236}">
                    <a16:creationId xmlns:a16="http://schemas.microsoft.com/office/drawing/2014/main" id="{07179304-C0A8-9057-C6F8-2BF122B1D9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83632" y="1578094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9" name="星: 5 pt 8">
                <a:extLst>
                  <a:ext uri="{FF2B5EF4-FFF2-40B4-BE49-F238E27FC236}">
                    <a16:creationId xmlns:a16="http://schemas.microsoft.com/office/drawing/2014/main" id="{884B77A0-C81D-64DA-AE95-B7A132E78D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363074" y="2694769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0" name="星: 5 pt 9">
                <a:extLst>
                  <a:ext uri="{FF2B5EF4-FFF2-40B4-BE49-F238E27FC236}">
                    <a16:creationId xmlns:a16="http://schemas.microsoft.com/office/drawing/2014/main" id="{4C93445A-F074-1748-CD5D-68CDB7E856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271634" y="2525936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1" name="星: 5 pt 10">
                <a:extLst>
                  <a:ext uri="{FF2B5EF4-FFF2-40B4-BE49-F238E27FC236}">
                    <a16:creationId xmlns:a16="http://schemas.microsoft.com/office/drawing/2014/main" id="{882CC8BB-803F-075C-21CE-6BA7A208D2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66140" y="3339000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2" name="星: 5 pt 11">
                <a:extLst>
                  <a:ext uri="{FF2B5EF4-FFF2-40B4-BE49-F238E27FC236}">
                    <a16:creationId xmlns:a16="http://schemas.microsoft.com/office/drawing/2014/main" id="{D6172903-9BDB-3277-58DA-A468E5143B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388461" y="1165054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3" name="星: 5 pt 12">
                <a:extLst>
                  <a:ext uri="{FF2B5EF4-FFF2-40B4-BE49-F238E27FC236}">
                    <a16:creationId xmlns:a16="http://schemas.microsoft.com/office/drawing/2014/main" id="{0852A3B9-2CF1-4C10-E8E3-CAA971EBE6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191911" y="2874769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4" name="星: 5 pt 13">
                <a:extLst>
                  <a:ext uri="{FF2B5EF4-FFF2-40B4-BE49-F238E27FC236}">
                    <a16:creationId xmlns:a16="http://schemas.microsoft.com/office/drawing/2014/main" id="{3A2CE986-791E-2C47-623D-AF77FD54F3E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762869" y="2753623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5" name="星: 5 pt 14">
                <a:extLst>
                  <a:ext uri="{FF2B5EF4-FFF2-40B4-BE49-F238E27FC236}">
                    <a16:creationId xmlns:a16="http://schemas.microsoft.com/office/drawing/2014/main" id="{1697F0F0-DD1B-C3CE-C38E-4183D9357F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53605" y="2241396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6" name="星: 5 pt 15">
                <a:extLst>
                  <a:ext uri="{FF2B5EF4-FFF2-40B4-BE49-F238E27FC236}">
                    <a16:creationId xmlns:a16="http://schemas.microsoft.com/office/drawing/2014/main" id="{E2EA3D64-D9A1-545C-8118-84F025FDF8F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523071" y="1698402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7" name="星: 5 pt 16">
                <a:extLst>
                  <a:ext uri="{FF2B5EF4-FFF2-40B4-BE49-F238E27FC236}">
                    <a16:creationId xmlns:a16="http://schemas.microsoft.com/office/drawing/2014/main" id="{8B7BECB4-BFE7-34D4-72DB-227BB9EE9D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64807" y="1579482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8" name="星: 5 pt 17">
                <a:extLst>
                  <a:ext uri="{FF2B5EF4-FFF2-40B4-BE49-F238E27FC236}">
                    <a16:creationId xmlns:a16="http://schemas.microsoft.com/office/drawing/2014/main" id="{056BD773-5A1B-0F90-4DF0-F69B09322A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890410" y="1476300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20" name="星: 5 pt 19">
                <a:extLst>
                  <a:ext uri="{FF2B5EF4-FFF2-40B4-BE49-F238E27FC236}">
                    <a16:creationId xmlns:a16="http://schemas.microsoft.com/office/drawing/2014/main" id="{5CA6FF85-724C-10FF-9378-906C918307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761174" y="1714413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21" name="星: 5 pt 20">
                <a:extLst>
                  <a:ext uri="{FF2B5EF4-FFF2-40B4-BE49-F238E27FC236}">
                    <a16:creationId xmlns:a16="http://schemas.microsoft.com/office/drawing/2014/main" id="{E1421C60-E228-CF89-5A9F-A407FA245E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17190" y="3458648"/>
                <a:ext cx="182880" cy="180000"/>
              </a:xfrm>
              <a:prstGeom prst="star5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D82F098-DE62-E403-2AE2-68FED84F5CEF}"/>
              </a:ext>
            </a:extLst>
          </p:cNvPr>
          <p:cNvSpPr txBox="1"/>
          <p:nvPr/>
        </p:nvSpPr>
        <p:spPr>
          <a:xfrm>
            <a:off x="192976" y="359987"/>
            <a:ext cx="2911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新潟県 肥大心診療施設マップ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58A340C-D771-2171-CD7A-3A305D464BA4}"/>
              </a:ext>
            </a:extLst>
          </p:cNvPr>
          <p:cNvSpPr txBox="1"/>
          <p:nvPr/>
        </p:nvSpPr>
        <p:spPr>
          <a:xfrm>
            <a:off x="3844224" y="2234588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1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4670D4B-1E68-2CBF-C54D-357893EF6112}"/>
              </a:ext>
            </a:extLst>
          </p:cNvPr>
          <p:cNvSpPr txBox="1"/>
          <p:nvPr/>
        </p:nvSpPr>
        <p:spPr>
          <a:xfrm>
            <a:off x="4345831" y="2790069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7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4B3B9D1-7F24-0B9B-129F-B89B151AFF8B}"/>
              </a:ext>
            </a:extLst>
          </p:cNvPr>
          <p:cNvSpPr txBox="1"/>
          <p:nvPr/>
        </p:nvSpPr>
        <p:spPr>
          <a:xfrm>
            <a:off x="3905753" y="5395064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15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5AFB7A-DA42-F42B-28E1-D603BDB870C5}"/>
              </a:ext>
            </a:extLst>
          </p:cNvPr>
          <p:cNvSpPr txBox="1"/>
          <p:nvPr/>
        </p:nvSpPr>
        <p:spPr>
          <a:xfrm>
            <a:off x="1826285" y="5267490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16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A864610-29C6-044F-278E-1FFAC59162C2}"/>
              </a:ext>
            </a:extLst>
          </p:cNvPr>
          <p:cNvSpPr txBox="1"/>
          <p:nvPr/>
        </p:nvSpPr>
        <p:spPr>
          <a:xfrm>
            <a:off x="2328905" y="2024810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17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0922EBE-F947-AE40-961F-40A749EB1C56}"/>
              </a:ext>
            </a:extLst>
          </p:cNvPr>
          <p:cNvSpPr txBox="1"/>
          <p:nvPr/>
        </p:nvSpPr>
        <p:spPr>
          <a:xfrm>
            <a:off x="2883777" y="4371069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14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E66E70D-B6E1-250F-5DFD-3D37E46B27A8}"/>
              </a:ext>
            </a:extLst>
          </p:cNvPr>
          <p:cNvSpPr txBox="1"/>
          <p:nvPr/>
        </p:nvSpPr>
        <p:spPr>
          <a:xfrm>
            <a:off x="3692133" y="3999054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11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887C385-3530-6FC6-8CCC-44C61DAD72A4}"/>
              </a:ext>
            </a:extLst>
          </p:cNvPr>
          <p:cNvSpPr txBox="1"/>
          <p:nvPr/>
        </p:nvSpPr>
        <p:spPr>
          <a:xfrm>
            <a:off x="3839607" y="4259291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13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7552A65-71E6-0A6B-B8F2-4DEB03C24FE9}"/>
              </a:ext>
            </a:extLst>
          </p:cNvPr>
          <p:cNvSpPr txBox="1"/>
          <p:nvPr/>
        </p:nvSpPr>
        <p:spPr>
          <a:xfrm>
            <a:off x="3568992" y="4566889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12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EFDFEFA-98DD-1C1A-C5A8-C743333236D2}"/>
              </a:ext>
            </a:extLst>
          </p:cNvPr>
          <p:cNvSpPr txBox="1"/>
          <p:nvPr/>
        </p:nvSpPr>
        <p:spPr>
          <a:xfrm>
            <a:off x="4321528" y="3571670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10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7A64213-C287-FE49-CF5E-F534AEC3973A}"/>
              </a:ext>
            </a:extLst>
          </p:cNvPr>
          <p:cNvSpPr txBox="1"/>
          <p:nvPr/>
        </p:nvSpPr>
        <p:spPr>
          <a:xfrm>
            <a:off x="5435732" y="2560957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8 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056123E4-5E89-E759-2382-5CB808AF1B58}"/>
              </a:ext>
            </a:extLst>
          </p:cNvPr>
          <p:cNvSpPr txBox="1"/>
          <p:nvPr/>
        </p:nvSpPr>
        <p:spPr>
          <a:xfrm>
            <a:off x="5681865" y="1408439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9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ECB3164-E272-C3DC-6E4E-3B9BA7ACFD57}"/>
              </a:ext>
            </a:extLst>
          </p:cNvPr>
          <p:cNvSpPr txBox="1"/>
          <p:nvPr/>
        </p:nvSpPr>
        <p:spPr>
          <a:xfrm>
            <a:off x="4188869" y="2585543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2 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48DFA80-94D2-5DBB-C4B0-5358B7FED909}"/>
              </a:ext>
            </a:extLst>
          </p:cNvPr>
          <p:cNvSpPr txBox="1"/>
          <p:nvPr/>
        </p:nvSpPr>
        <p:spPr>
          <a:xfrm>
            <a:off x="3558501" y="2427182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4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BAA898C-5CC7-DC64-7E70-E7E2909597E2}"/>
              </a:ext>
            </a:extLst>
          </p:cNvPr>
          <p:cNvSpPr txBox="1"/>
          <p:nvPr/>
        </p:nvSpPr>
        <p:spPr>
          <a:xfrm>
            <a:off x="3781806" y="2916523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3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869993EB-5B5A-06B6-DEB9-D6E528172C11}"/>
              </a:ext>
            </a:extLst>
          </p:cNvPr>
          <p:cNvSpPr txBox="1"/>
          <p:nvPr/>
        </p:nvSpPr>
        <p:spPr>
          <a:xfrm>
            <a:off x="4436804" y="2277477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5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3" name="星: 5 pt 52">
            <a:extLst>
              <a:ext uri="{FF2B5EF4-FFF2-40B4-BE49-F238E27FC236}">
                <a16:creationId xmlns:a16="http://schemas.microsoft.com/office/drawing/2014/main" id="{875063AD-C0CA-821B-E50B-45E5776C932C}"/>
              </a:ext>
            </a:extLst>
          </p:cNvPr>
          <p:cNvSpPr>
            <a:spLocks noChangeAspect="1"/>
          </p:cNvSpPr>
          <p:nvPr/>
        </p:nvSpPr>
        <p:spPr>
          <a:xfrm>
            <a:off x="3563907" y="2781006"/>
            <a:ext cx="279584" cy="26645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1DFCC01-896C-4C7A-0B8B-3D9A3B36D448}"/>
              </a:ext>
            </a:extLst>
          </p:cNvPr>
          <p:cNvSpPr txBox="1"/>
          <p:nvPr/>
        </p:nvSpPr>
        <p:spPr>
          <a:xfrm>
            <a:off x="3379195" y="2815637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6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1FFEE48C-78E3-D722-5193-BAE82F8F26D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51081909"/>
              </p:ext>
            </p:extLst>
          </p:nvPr>
        </p:nvGraphicFramePr>
        <p:xfrm>
          <a:off x="235840" y="6987273"/>
          <a:ext cx="6393559" cy="5099943"/>
        </p:xfrm>
        <a:graphic>
          <a:graphicData uri="http://schemas.openxmlformats.org/drawingml/2006/table">
            <a:tbl>
              <a:tblPr/>
              <a:tblGrid>
                <a:gridCol w="285866">
                  <a:extLst>
                    <a:ext uri="{9D8B030D-6E8A-4147-A177-3AD203B41FA5}">
                      <a16:colId xmlns:a16="http://schemas.microsoft.com/office/drawing/2014/main" val="3362363928"/>
                    </a:ext>
                  </a:extLst>
                </a:gridCol>
                <a:gridCol w="405744">
                  <a:extLst>
                    <a:ext uri="{9D8B030D-6E8A-4147-A177-3AD203B41FA5}">
                      <a16:colId xmlns:a16="http://schemas.microsoft.com/office/drawing/2014/main" val="2597684875"/>
                    </a:ext>
                  </a:extLst>
                </a:gridCol>
                <a:gridCol w="479517">
                  <a:extLst>
                    <a:ext uri="{9D8B030D-6E8A-4147-A177-3AD203B41FA5}">
                      <a16:colId xmlns:a16="http://schemas.microsoft.com/office/drawing/2014/main" val="2904820952"/>
                    </a:ext>
                  </a:extLst>
                </a:gridCol>
                <a:gridCol w="1586095">
                  <a:extLst>
                    <a:ext uri="{9D8B030D-6E8A-4147-A177-3AD203B41FA5}">
                      <a16:colId xmlns:a16="http://schemas.microsoft.com/office/drawing/2014/main" val="3922311046"/>
                    </a:ext>
                  </a:extLst>
                </a:gridCol>
                <a:gridCol w="571732">
                  <a:extLst>
                    <a:ext uri="{9D8B030D-6E8A-4147-A177-3AD203B41FA5}">
                      <a16:colId xmlns:a16="http://schemas.microsoft.com/office/drawing/2014/main" val="2198794077"/>
                    </a:ext>
                  </a:extLst>
                </a:gridCol>
                <a:gridCol w="571732">
                  <a:extLst>
                    <a:ext uri="{9D8B030D-6E8A-4147-A177-3AD203B41FA5}">
                      <a16:colId xmlns:a16="http://schemas.microsoft.com/office/drawing/2014/main" val="4130952126"/>
                    </a:ext>
                  </a:extLst>
                </a:gridCol>
                <a:gridCol w="110658">
                  <a:extLst>
                    <a:ext uri="{9D8B030D-6E8A-4147-A177-3AD203B41FA5}">
                      <a16:colId xmlns:a16="http://schemas.microsoft.com/office/drawing/2014/main" val="1292782034"/>
                    </a:ext>
                  </a:extLst>
                </a:gridCol>
                <a:gridCol w="599397">
                  <a:extLst>
                    <a:ext uri="{9D8B030D-6E8A-4147-A177-3AD203B41FA5}">
                      <a16:colId xmlns:a16="http://schemas.microsoft.com/office/drawing/2014/main" val="997458109"/>
                    </a:ext>
                  </a:extLst>
                </a:gridCol>
                <a:gridCol w="602470">
                  <a:extLst>
                    <a:ext uri="{9D8B030D-6E8A-4147-A177-3AD203B41FA5}">
                      <a16:colId xmlns:a16="http://schemas.microsoft.com/office/drawing/2014/main" val="2135075190"/>
                    </a:ext>
                  </a:extLst>
                </a:gridCol>
                <a:gridCol w="590174">
                  <a:extLst>
                    <a:ext uri="{9D8B030D-6E8A-4147-A177-3AD203B41FA5}">
                      <a16:colId xmlns:a16="http://schemas.microsoft.com/office/drawing/2014/main" val="9592240"/>
                    </a:ext>
                  </a:extLst>
                </a:gridCol>
                <a:gridCol w="590174">
                  <a:extLst>
                    <a:ext uri="{9D8B030D-6E8A-4147-A177-3AD203B41FA5}">
                      <a16:colId xmlns:a16="http://schemas.microsoft.com/office/drawing/2014/main" val="1532336742"/>
                    </a:ext>
                  </a:extLst>
                </a:gridCol>
              </a:tblGrid>
              <a:tr h="2305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検査・治療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728022"/>
                  </a:ext>
                </a:extLst>
              </a:tr>
              <a:tr h="258225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骨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PYP)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シンチ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心臓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MRI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心筋生検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タファミジス処方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3548846"/>
                  </a:ext>
                </a:extLst>
              </a:tr>
              <a:tr h="461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No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医療圏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カテゴリー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施設名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プラナー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SPECT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遅延造影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T1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マッピング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479765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新潟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新潟大学医歯学総合病院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7894612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新潟市民病院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490752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済生会新潟病院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247191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新潟医療センター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064948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木戸病院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182109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信楽園病院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816974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県立がんセンター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286131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下越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県立新発田病院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227848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村上総合病院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359965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県央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県央基幹病院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87600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中越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長岡赤十字病院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8545927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立川綜合病院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4976741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長岡中央綜合病院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5923625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柏崎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柏崎総合医療センター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5041907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魚沼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魚沼基幹病院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2178382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上越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県立中央病院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706674"/>
                  </a:ext>
                </a:extLst>
              </a:tr>
              <a:tr h="230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佐渡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佐渡総合病院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719579"/>
                  </a:ext>
                </a:extLst>
              </a:tr>
              <a:tr h="230558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カテゴリー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A: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タファミジス処方可、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B: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骨シンチ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SPECT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診断可、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C: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骨シンチ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SPECT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診断不可</a:t>
                      </a:r>
                    </a:p>
                  </a:txBody>
                  <a:tcPr marL="8515" marR="8515" marT="8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969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205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247</Words>
  <Application>Microsoft Office PowerPoint</Application>
  <PresentationFormat>ワイド画面</PresentationFormat>
  <Paragraphs>174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メイリオ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裕美 萱森</dc:creator>
  <cp:lastModifiedBy>裕美 萱森</cp:lastModifiedBy>
  <cp:revision>9</cp:revision>
  <dcterms:created xsi:type="dcterms:W3CDTF">2024-12-02T00:48:28Z</dcterms:created>
  <dcterms:modified xsi:type="dcterms:W3CDTF">2025-04-14T06:36:35Z</dcterms:modified>
</cp:coreProperties>
</file>