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9CF60D-2EE2-C54B-AB76-D9EDFDA2B2BB}" v="5" dt="2023-09-13T01:48:49.7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219" autoAdjust="0"/>
    <p:restoredTop sz="95374"/>
  </p:normalViewPr>
  <p:slideViewPr>
    <p:cSldViewPr snapToGrid="0">
      <p:cViewPr varScale="1">
        <p:scale>
          <a:sx n="75" d="100"/>
          <a:sy n="75" d="100"/>
        </p:scale>
        <p:origin x="30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418242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50289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293228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4212917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3572647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113538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2406925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2997128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120427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1009807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49BF49-2BC0-438E-8116-D6ABDA3AF331}" type="datetimeFigureOut">
              <a:rPr kumimoji="1" lang="ja-JP" altLang="en-US" smtClean="0"/>
              <a:t>2023/9/15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682700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049BF49-2BC0-438E-8116-D6ABDA3AF331}" type="datetimeFigureOut">
              <a:rPr kumimoji="1" lang="ja-JP" altLang="en-US" smtClean="0"/>
              <a:t>2023/9/15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7935224-7548-4B8A-A4E2-8989D5FF8E66}" type="slidenum">
              <a:rPr kumimoji="1" lang="ja-JP" altLang="en-US" smtClean="0"/>
              <a:t>‹#›</a:t>
            </a:fld>
            <a:endParaRPr kumimoji="1" lang="ja-JP" altLang="en-US"/>
          </a:p>
        </p:txBody>
      </p:sp>
    </p:spTree>
    <p:extLst>
      <p:ext uri="{BB962C8B-B14F-4D97-AF65-F5344CB8AC3E}">
        <p14:creationId xmlns:p14="http://schemas.microsoft.com/office/powerpoint/2010/main" val="27819212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m-kitazawa@med.niigata-u.ac.jp"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9" name="テキスト ボックス 18">
            <a:extLst>
              <a:ext uri="{FF2B5EF4-FFF2-40B4-BE49-F238E27FC236}">
                <a16:creationId xmlns:a16="http://schemas.microsoft.com/office/drawing/2014/main" id="{B8F3FD00-5969-1576-E610-56A0C1C214DF}"/>
              </a:ext>
            </a:extLst>
          </p:cNvPr>
          <p:cNvSpPr txBox="1"/>
          <p:nvPr/>
        </p:nvSpPr>
        <p:spPr>
          <a:xfrm>
            <a:off x="114749" y="9428432"/>
            <a:ext cx="5897880" cy="461665"/>
          </a:xfrm>
          <a:prstGeom prst="rect">
            <a:avLst/>
          </a:prstGeom>
          <a:noFill/>
        </p:spPr>
        <p:txBody>
          <a:bodyPr wrap="square" rtlCol="0">
            <a:spAutoFit/>
          </a:bodyPr>
          <a:lstStyle/>
          <a:p>
            <a:r>
              <a:rPr kumimoji="1" lang="ja-JP" altLang="en-US" sz="1200" b="1">
                <a:latin typeface="Arial" panose="020B0604020202020204" pitchFamily="34" charset="0"/>
                <a:cs typeface="Arial" panose="020B0604020202020204" pitchFamily="34" charset="0"/>
              </a:rPr>
              <a:t>問い合わせ：</a:t>
            </a:r>
            <a:r>
              <a:rPr kumimoji="1" lang="en-US" altLang="ja-JP" sz="1200" b="1" dirty="0">
                <a:latin typeface="Arial" panose="020B0604020202020204" pitchFamily="34" charset="0"/>
                <a:cs typeface="Arial" panose="020B0604020202020204" pitchFamily="34" charset="0"/>
              </a:rPr>
              <a:t>TELL:</a:t>
            </a:r>
            <a:r>
              <a:rPr kumimoji="1" lang="ja-JP" altLang="en-US" sz="1200" b="1">
                <a:latin typeface="Arial" panose="020B0604020202020204" pitchFamily="34" charset="0"/>
                <a:cs typeface="Arial" panose="020B0604020202020204" pitchFamily="34" charset="0"/>
              </a:rPr>
              <a:t> </a:t>
            </a:r>
            <a:r>
              <a:rPr kumimoji="1" lang="en-US" altLang="ja-JP" sz="1200" b="1" dirty="0">
                <a:latin typeface="Arial" panose="020B0604020202020204" pitchFamily="34" charset="0"/>
                <a:cs typeface="Arial" panose="020B0604020202020204" pitchFamily="34" charset="0"/>
              </a:rPr>
              <a:t>025-368-9026</a:t>
            </a:r>
            <a:r>
              <a:rPr kumimoji="1" lang="ja-JP" altLang="en-US" sz="1200" b="1">
                <a:latin typeface="Arial" panose="020B0604020202020204" pitchFamily="34" charset="0"/>
                <a:cs typeface="Arial" panose="020B0604020202020204" pitchFamily="34" charset="0"/>
              </a:rPr>
              <a:t>　</a:t>
            </a:r>
            <a:br>
              <a:rPr kumimoji="1" lang="en-US" altLang="ja-JP" sz="1200" b="1" dirty="0">
                <a:latin typeface="Arial" panose="020B0604020202020204" pitchFamily="34" charset="0"/>
                <a:cs typeface="Arial" panose="020B0604020202020204" pitchFamily="34" charset="0"/>
              </a:rPr>
            </a:br>
            <a:r>
              <a:rPr kumimoji="1" lang="ja-JP" altLang="en-US" sz="1200" b="1">
                <a:latin typeface="Arial" panose="020B0604020202020204" pitchFamily="34" charset="0"/>
                <a:cs typeface="Arial" panose="020B0604020202020204" pitchFamily="34" charset="0"/>
              </a:rPr>
              <a:t>担当北澤　</a:t>
            </a:r>
            <a:r>
              <a:rPr kumimoji="1" lang="en-US" altLang="ja-JP" sz="1200" b="1" dirty="0">
                <a:latin typeface="Arial" panose="020B0604020202020204" pitchFamily="34" charset="0"/>
                <a:cs typeface="Arial" panose="020B0604020202020204" pitchFamily="34" charset="0"/>
                <a:hlinkClick r:id="rId3"/>
              </a:rPr>
              <a:t>m-kitazawa@med.niigata-u.ac.jp</a:t>
            </a:r>
            <a:r>
              <a:rPr kumimoji="1" lang="ja-JP" altLang="en-US" sz="1200" b="1">
                <a:latin typeface="Arial" panose="020B0604020202020204" pitchFamily="34" charset="0"/>
                <a:cs typeface="Arial" panose="020B0604020202020204" pitchFamily="34" charset="0"/>
              </a:rPr>
              <a:t>　また</a:t>
            </a:r>
            <a:r>
              <a:rPr kumimoji="1" lang="ja-JP" altLang="en-US" sz="1200" b="1" dirty="0">
                <a:latin typeface="Arial" panose="020B0604020202020204" pitchFamily="34" charset="0"/>
                <a:cs typeface="Arial" panose="020B0604020202020204" pitchFamily="34" charset="0"/>
              </a:rPr>
              <a:t>は</a:t>
            </a:r>
            <a:endParaRPr kumimoji="1" lang="en-US" altLang="ja-JP" sz="1200" b="1" dirty="0">
              <a:latin typeface="Arial" panose="020B0604020202020204" pitchFamily="34" charset="0"/>
              <a:cs typeface="Arial" panose="020B0604020202020204" pitchFamily="34" charset="0"/>
            </a:endParaRPr>
          </a:p>
        </p:txBody>
      </p:sp>
      <p:sp>
        <p:nvSpPr>
          <p:cNvPr id="5" name="テキスト ボックス 4">
            <a:extLst>
              <a:ext uri="{FF2B5EF4-FFF2-40B4-BE49-F238E27FC236}">
                <a16:creationId xmlns:a16="http://schemas.microsoft.com/office/drawing/2014/main" id="{1782CD19-C4B7-3C31-84FB-3904576470D9}"/>
              </a:ext>
            </a:extLst>
          </p:cNvPr>
          <p:cNvSpPr txBox="1"/>
          <p:nvPr/>
        </p:nvSpPr>
        <p:spPr>
          <a:xfrm>
            <a:off x="19682" y="9639"/>
            <a:ext cx="6510025" cy="2062103"/>
          </a:xfrm>
          <a:prstGeom prst="rect">
            <a:avLst/>
          </a:prstGeom>
          <a:noFill/>
        </p:spPr>
        <p:txBody>
          <a:bodyPr wrap="square" rtlCol="0">
            <a:spAutoFit/>
          </a:bodyPr>
          <a:lstStyle/>
          <a:p>
            <a:r>
              <a:rPr lang="ja-JP" altLang="ja-JP" sz="3200" b="1">
                <a:effectLst/>
                <a:latin typeface="メイリオ" panose="020B0604030504040204" pitchFamily="50" charset="-128"/>
                <a:ea typeface="メイリオ" panose="020B0604030504040204" pitchFamily="50" charset="-128"/>
                <a:cs typeface="ＭＳ Ｐゴシック" panose="020B0600070205080204" pitchFamily="50" charset="-128"/>
              </a:rPr>
              <a:t>研修医</a:t>
            </a:r>
            <a:r>
              <a:rPr lang="ja-JP" altLang="ja-JP" sz="3200" b="1" dirty="0">
                <a:effectLst/>
                <a:latin typeface="メイリオ" panose="020B0604030504040204" pitchFamily="50" charset="-128"/>
                <a:ea typeface="メイリオ" panose="020B0604030504040204" pitchFamily="50" charset="-128"/>
                <a:cs typeface="ＭＳ Ｐゴシック" panose="020B0600070205080204" pitchFamily="50" charset="-128"/>
              </a:rPr>
              <a:t>のための</a:t>
            </a:r>
            <a:endParaRPr lang="en-US" altLang="ja-JP" sz="3200" b="1"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ja-JP" sz="3200" b="1">
                <a:effectLst/>
                <a:latin typeface="メイリオ" panose="020B0604030504040204" pitchFamily="50" charset="-128"/>
                <a:ea typeface="メイリオ" panose="020B0604030504040204" pitchFamily="50" charset="-128"/>
                <a:cs typeface="ＭＳ Ｐゴシック" panose="020B0600070205080204" pitchFamily="50" charset="-128"/>
              </a:rPr>
              <a:t>血液</a:t>
            </a:r>
            <a:r>
              <a:rPr lang="ja-JP" altLang="ja-JP" sz="3200" b="1" dirty="0">
                <a:effectLst/>
                <a:latin typeface="メイリオ" panose="020B0604030504040204" pitchFamily="50" charset="-128"/>
                <a:ea typeface="メイリオ" panose="020B0604030504040204" pitchFamily="50" charset="-128"/>
                <a:cs typeface="ＭＳ Ｐゴシック" panose="020B0600070205080204" pitchFamily="50" charset="-128"/>
              </a:rPr>
              <a:t>・内分泌・代謝内科 </a:t>
            </a:r>
            <a:endParaRPr lang="en-US" altLang="ja-JP" sz="3200" b="1"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ja-JP" sz="3200" b="1">
                <a:effectLst/>
                <a:latin typeface="メイリオ" panose="020B0604030504040204" pitchFamily="50" charset="-128"/>
                <a:ea typeface="メイリオ" panose="020B0604030504040204" pitchFamily="50" charset="-128"/>
                <a:cs typeface="ＭＳ Ｐゴシック" panose="020B0600070205080204" pitchFamily="50" charset="-128"/>
              </a:rPr>
              <a:t>スキルアップセミナー</a:t>
            </a:r>
            <a:r>
              <a:rPr lang="ja-JP" altLang="en-US" sz="3200" b="1">
                <a:effectLst/>
                <a:latin typeface="メイリオ" panose="020B0604030504040204" pitchFamily="50" charset="-128"/>
                <a:ea typeface="メイリオ" panose="020B0604030504040204" pitchFamily="50" charset="-128"/>
                <a:cs typeface="ＭＳ Ｐゴシック" panose="020B0600070205080204" pitchFamily="50" charset="-128"/>
              </a:rPr>
              <a:t>  </a:t>
            </a:r>
            <a:r>
              <a:rPr lang="en-US" altLang="ja-JP" sz="3200" b="1" dirty="0">
                <a:effectLst/>
                <a:latin typeface="メイリオ" panose="020B0604030504040204" pitchFamily="50" charset="-128"/>
                <a:ea typeface="メイリオ" panose="020B0604030504040204" pitchFamily="50" charset="-128"/>
                <a:cs typeface="ＭＳ Ｐゴシック" panose="020B0600070205080204" pitchFamily="50" charset="-128"/>
              </a:rPr>
              <a:t>vol</a:t>
            </a:r>
            <a:r>
              <a:rPr lang="en-US" altLang="ja-JP" sz="3200" b="1" dirty="0">
                <a:latin typeface="メイリオ" panose="020B0604030504040204" pitchFamily="50" charset="-128"/>
                <a:ea typeface="メイリオ" panose="020B0604030504040204" pitchFamily="50" charset="-128"/>
                <a:cs typeface="ＭＳ Ｐゴシック" panose="020B0600070205080204" pitchFamily="50" charset="-128"/>
              </a:rPr>
              <a:t>.3</a:t>
            </a:r>
            <a:r>
              <a:rPr lang="ja-JP" altLang="en-US" sz="3200" b="1">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en-US" altLang="ja-JP" sz="3200" b="1"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r>
              <a:rPr kumimoji="1" lang="en-US" altLang="ja-JP" sz="3200" b="1" u="sng" dirty="0"/>
              <a:t>2023</a:t>
            </a:r>
            <a:r>
              <a:rPr kumimoji="1" lang="ja-JP" altLang="en-US" sz="3200" b="1" u="sng"/>
              <a:t>年</a:t>
            </a:r>
            <a:r>
              <a:rPr kumimoji="1" lang="en-US" altLang="ja-JP" sz="3200" b="1" u="sng" dirty="0"/>
              <a:t>9</a:t>
            </a:r>
            <a:r>
              <a:rPr kumimoji="1" lang="ja-JP" altLang="en-US" sz="3200" b="1" u="sng"/>
              <a:t>月</a:t>
            </a:r>
            <a:r>
              <a:rPr kumimoji="1" lang="en-US" altLang="ja-JP" sz="3200" b="1" u="sng" dirty="0"/>
              <a:t>28</a:t>
            </a:r>
            <a:r>
              <a:rPr kumimoji="1" lang="ja-JP" altLang="en-US" sz="3200" b="1" u="sng"/>
              <a:t>日</a:t>
            </a:r>
            <a:r>
              <a:rPr kumimoji="1" lang="en-US" altLang="ja-JP" sz="3200" b="1" u="sng" dirty="0"/>
              <a:t>(</a:t>
            </a:r>
            <a:r>
              <a:rPr kumimoji="1" lang="ja-JP" altLang="en-US" sz="3200" b="1" u="sng"/>
              <a:t>木</a:t>
            </a:r>
            <a:r>
              <a:rPr kumimoji="1" lang="en-US" altLang="ja-JP" sz="3200" b="1" u="sng" dirty="0"/>
              <a:t>)</a:t>
            </a:r>
            <a:r>
              <a:rPr kumimoji="1" lang="ja-JP" altLang="en-US" sz="3200" b="1" u="sng"/>
              <a:t>　　</a:t>
            </a:r>
            <a:endParaRPr kumimoji="1" lang="en-US" altLang="ja-JP" sz="3200" b="1" u="sng" dirty="0"/>
          </a:p>
        </p:txBody>
      </p:sp>
      <p:sp>
        <p:nvSpPr>
          <p:cNvPr id="18" name="四角形: 角を丸くする 17">
            <a:extLst>
              <a:ext uri="{FF2B5EF4-FFF2-40B4-BE49-F238E27FC236}">
                <a16:creationId xmlns:a16="http://schemas.microsoft.com/office/drawing/2014/main" id="{0F2176A2-FD3B-8A02-97AE-DA356CDE0422}"/>
              </a:ext>
            </a:extLst>
          </p:cNvPr>
          <p:cNvSpPr/>
          <p:nvPr/>
        </p:nvSpPr>
        <p:spPr>
          <a:xfrm>
            <a:off x="19682" y="5080816"/>
            <a:ext cx="6774818" cy="1021262"/>
          </a:xfrm>
          <a:prstGeom prst="roundRect">
            <a:avLst>
              <a:gd name="adj" fmla="val 592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b="1" dirty="0">
                <a:solidFill>
                  <a:schemeClr val="tx1"/>
                </a:solidFill>
              </a:rPr>
              <a:t>『 </a:t>
            </a:r>
            <a:r>
              <a:rPr kumimoji="1" lang="ja-JP" altLang="en-US" sz="2400" b="1">
                <a:solidFill>
                  <a:schemeClr val="tx1"/>
                </a:solidFill>
              </a:rPr>
              <a:t>持続血糖測定やインスリンポンプ等に詳しくなって、充実の内分泌代謝研修を送ろう。</a:t>
            </a:r>
            <a:r>
              <a:rPr kumimoji="1" lang="en-US" altLang="ja-JP" sz="2400" b="1" dirty="0">
                <a:solidFill>
                  <a:schemeClr val="tx1"/>
                </a:solidFill>
              </a:rPr>
              <a:t>』</a:t>
            </a:r>
          </a:p>
          <a:p>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rPr>
              <a:t>　　新潟大学　医歯学総合病院　内分泌・代謝内科　</a:t>
            </a:r>
            <a:r>
              <a:rPr kumimoji="1" lang="ja-JP" altLang="en-US" sz="1200" b="1">
                <a:solidFill>
                  <a:prstClr val="black"/>
                </a:solidFill>
                <a:latin typeface="Calibri" panose="020F0502020204030204"/>
                <a:ea typeface="游ゴシック" panose="020B0400000000000000" pitchFamily="50" charset="-128"/>
              </a:rPr>
              <a:t>北澤勝</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rPr>
              <a:t>先生</a:t>
            </a:r>
            <a:endParaRPr lang="ja-JP" altLang="en-US" sz="1200" b="1"/>
          </a:p>
        </p:txBody>
      </p:sp>
      <p:sp>
        <p:nvSpPr>
          <p:cNvPr id="20" name="四角形: 角を丸くする 19">
            <a:extLst>
              <a:ext uri="{FF2B5EF4-FFF2-40B4-BE49-F238E27FC236}">
                <a16:creationId xmlns:a16="http://schemas.microsoft.com/office/drawing/2014/main" id="{D58C28BC-8251-6CB7-2651-8D42E5C9E28A}"/>
              </a:ext>
            </a:extLst>
          </p:cNvPr>
          <p:cNvSpPr/>
          <p:nvPr/>
        </p:nvSpPr>
        <p:spPr>
          <a:xfrm>
            <a:off x="-214780" y="8184297"/>
            <a:ext cx="7137681" cy="922762"/>
          </a:xfrm>
          <a:prstGeom prst="roundRect">
            <a:avLst>
              <a:gd name="adj" fmla="val 592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b="1" dirty="0">
                <a:solidFill>
                  <a:schemeClr val="tx1"/>
                </a:solidFill>
              </a:rPr>
              <a:t>『 </a:t>
            </a:r>
            <a:r>
              <a:rPr kumimoji="1" lang="ja-JP" altLang="en-US" sz="2400" b="1">
                <a:solidFill>
                  <a:schemeClr val="tx1"/>
                </a:solidFill>
              </a:rPr>
              <a:t>免疫チェックポイント阻害薬と内分泌障害</a:t>
            </a:r>
            <a:r>
              <a:rPr kumimoji="1" lang="en-US" altLang="ja-JP" sz="2400" b="1" dirty="0">
                <a:solidFill>
                  <a:schemeClr val="tx1"/>
                </a:solidFill>
              </a:rPr>
              <a:t>』</a:t>
            </a:r>
          </a:p>
          <a:p>
            <a:r>
              <a:rPr kumimoji="1" lang="ja-JP" altLang="en-US" sz="1200" b="1">
                <a:solidFill>
                  <a:schemeClr val="tx1"/>
                </a:solidFill>
              </a:rPr>
              <a:t>　  済生会新潟病院　代謝・内分泌代謝内科　部長　　　</a:t>
            </a:r>
            <a:r>
              <a:rPr kumimoji="1" lang="ja-JP" altLang="en-US" sz="1400" b="1">
                <a:solidFill>
                  <a:schemeClr val="tx1"/>
                </a:solidFill>
              </a:rPr>
              <a:t>金子正儀先生</a:t>
            </a:r>
            <a:endParaRPr kumimoji="1" lang="ja-JP" altLang="en-US" sz="1200" b="1" dirty="0">
              <a:solidFill>
                <a:schemeClr val="tx1"/>
              </a:solidFill>
            </a:endParaRPr>
          </a:p>
        </p:txBody>
      </p:sp>
      <p:pic>
        <p:nvPicPr>
          <p:cNvPr id="1028" name="Picture 4" descr="Facebook - ログインまたは登録">
            <a:extLst>
              <a:ext uri="{FF2B5EF4-FFF2-40B4-BE49-F238E27FC236}">
                <a16:creationId xmlns:a16="http://schemas.microsoft.com/office/drawing/2014/main" id="{B4BC6A4C-AF30-9FD7-A8EA-BF44988D7F66}"/>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3921345" y="9458911"/>
            <a:ext cx="380007" cy="380007"/>
          </a:xfrm>
          <a:prstGeom prst="rect">
            <a:avLst/>
          </a:prstGeom>
          <a:noFill/>
          <a:extLst>
            <a:ext uri="{909E8E84-426E-40DD-AFC4-6F175D3DCCD1}">
              <a14:hiddenFill xmlns:a14="http://schemas.microsoft.com/office/drawing/2010/main">
                <a:solidFill>
                  <a:srgbClr val="FFFFFF"/>
                </a:solidFill>
              </a14:hiddenFill>
            </a:ext>
          </a:extLst>
        </p:spPr>
      </p:pic>
      <p:sp>
        <p:nvSpPr>
          <p:cNvPr id="23" name="四角形: 角を丸くする 22">
            <a:extLst>
              <a:ext uri="{FF2B5EF4-FFF2-40B4-BE49-F238E27FC236}">
                <a16:creationId xmlns:a16="http://schemas.microsoft.com/office/drawing/2014/main" id="{4E3E469A-EE42-E71B-E6F6-C34E0FD351ED}"/>
              </a:ext>
            </a:extLst>
          </p:cNvPr>
          <p:cNvSpPr/>
          <p:nvPr/>
        </p:nvSpPr>
        <p:spPr>
          <a:xfrm>
            <a:off x="4315962" y="9560092"/>
            <a:ext cx="1948173" cy="288702"/>
          </a:xfrm>
          <a:prstGeom prst="roundRect">
            <a:avLst>
              <a:gd name="adj" fmla="val 592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新潟　血液　内分泌・代謝</a:t>
            </a:r>
          </a:p>
        </p:txBody>
      </p:sp>
      <p:pic>
        <p:nvPicPr>
          <p:cNvPr id="1026" name="Picture 2">
            <a:extLst>
              <a:ext uri="{FF2B5EF4-FFF2-40B4-BE49-F238E27FC236}">
                <a16:creationId xmlns:a16="http://schemas.microsoft.com/office/drawing/2014/main" id="{06C7628A-4549-4FC4-0819-779F224EA94E}"/>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6264135" y="9409357"/>
            <a:ext cx="479116" cy="479116"/>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8A744E44-495A-3AAE-2DA5-83F907E8441B}"/>
              </a:ext>
            </a:extLst>
          </p:cNvPr>
          <p:cNvSpPr txBox="1"/>
          <p:nvPr/>
        </p:nvSpPr>
        <p:spPr>
          <a:xfrm>
            <a:off x="2743063" y="7150876"/>
            <a:ext cx="184731" cy="369332"/>
          </a:xfrm>
          <a:prstGeom prst="rect">
            <a:avLst/>
          </a:prstGeom>
          <a:noFill/>
        </p:spPr>
        <p:txBody>
          <a:bodyPr wrap="none" rtlCol="0">
            <a:spAutoFit/>
          </a:bodyPr>
          <a:lstStyle/>
          <a:p>
            <a:endParaRPr kumimoji="1" lang="ja-JP" altLang="en-US" b="1"/>
          </a:p>
        </p:txBody>
      </p:sp>
      <p:sp>
        <p:nvSpPr>
          <p:cNvPr id="17" name="角丸四角形吹き出し 16">
            <a:extLst>
              <a:ext uri="{FF2B5EF4-FFF2-40B4-BE49-F238E27FC236}">
                <a16:creationId xmlns:a16="http://schemas.microsoft.com/office/drawing/2014/main" id="{C7405BCC-C716-82CA-9E91-87DAA0B08C4C}"/>
              </a:ext>
            </a:extLst>
          </p:cNvPr>
          <p:cNvSpPr/>
          <p:nvPr/>
        </p:nvSpPr>
        <p:spPr>
          <a:xfrm>
            <a:off x="213856" y="3777157"/>
            <a:ext cx="4483600" cy="1296607"/>
          </a:xfrm>
          <a:prstGeom prst="wedgeRoundRectCallout">
            <a:avLst>
              <a:gd name="adj1" fmla="val 67636"/>
              <a:gd name="adj2" fmla="val -18990"/>
              <a:gd name="adj3" fmla="val 16667"/>
            </a:avLst>
          </a:prstGeom>
          <a:pattFill prst="pct10">
            <a:fgClr>
              <a:schemeClr val="accent2">
                <a:lumMod val="20000"/>
                <a:lumOff val="80000"/>
              </a:schemeClr>
            </a:fgClr>
            <a:bgClr>
              <a:schemeClr val="bg1"/>
            </a:bgClr>
          </a:patt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a:solidFill>
                  <a:schemeClr val="tx1"/>
                </a:solidFill>
              </a:rPr>
              <a:t>血糖コントロールが不安定になりがちな</a:t>
            </a:r>
            <a:r>
              <a:rPr lang="en-US" altLang="ja-JP" sz="1400" dirty="0">
                <a:solidFill>
                  <a:schemeClr val="tx1"/>
                </a:solidFill>
              </a:rPr>
              <a:t>1</a:t>
            </a:r>
            <a:r>
              <a:rPr lang="ja-JP" altLang="en-US" sz="1400">
                <a:solidFill>
                  <a:schemeClr val="tx1"/>
                </a:solidFill>
              </a:rPr>
              <a:t>型糖尿病患者さん達。インスリンの調整など、治療のコツをお話しします。時々見かける持続血糖測定機</a:t>
            </a:r>
            <a:r>
              <a:rPr lang="en-US" altLang="ja-JP" sz="1400" dirty="0">
                <a:solidFill>
                  <a:schemeClr val="tx1"/>
                </a:solidFill>
              </a:rPr>
              <a:t>『</a:t>
            </a:r>
            <a:r>
              <a:rPr lang="ja-JP" altLang="en-US" sz="1400">
                <a:solidFill>
                  <a:schemeClr val="tx1"/>
                </a:solidFill>
              </a:rPr>
              <a:t>フリースタイルリブレ</a:t>
            </a:r>
            <a:r>
              <a:rPr lang="en-US" altLang="ja-JP" sz="1400" dirty="0">
                <a:solidFill>
                  <a:schemeClr val="tx1"/>
                </a:solidFill>
              </a:rPr>
              <a:t>』</a:t>
            </a:r>
          </a:p>
          <a:p>
            <a:r>
              <a:rPr lang="en-US" altLang="ja-JP" sz="1400" dirty="0">
                <a:solidFill>
                  <a:schemeClr val="tx1"/>
                </a:solidFill>
              </a:rPr>
              <a:t>1</a:t>
            </a:r>
            <a:r>
              <a:rPr lang="ja-JP" altLang="en-US" sz="1400">
                <a:solidFill>
                  <a:schemeClr val="tx1"/>
                </a:solidFill>
              </a:rPr>
              <a:t>度詳しく勉強しておくと、きっと役に立ちます。</a:t>
            </a:r>
            <a:endParaRPr kumimoji="1" lang="ja-JP" altLang="en-US" sz="1400" b="1">
              <a:solidFill>
                <a:schemeClr val="tx1"/>
              </a:solidFill>
            </a:endParaRPr>
          </a:p>
        </p:txBody>
      </p:sp>
      <p:sp>
        <p:nvSpPr>
          <p:cNvPr id="4" name="角丸四角形吹き出し 3">
            <a:extLst>
              <a:ext uri="{FF2B5EF4-FFF2-40B4-BE49-F238E27FC236}">
                <a16:creationId xmlns:a16="http://schemas.microsoft.com/office/drawing/2014/main" id="{7C45C43C-088B-BCE0-F7BA-1EFB1BA660CE}"/>
              </a:ext>
            </a:extLst>
          </p:cNvPr>
          <p:cNvSpPr/>
          <p:nvPr/>
        </p:nvSpPr>
        <p:spPr>
          <a:xfrm>
            <a:off x="2080759" y="6938208"/>
            <a:ext cx="4763134" cy="1292245"/>
          </a:xfrm>
          <a:prstGeom prst="wedgeRoundRectCallout">
            <a:avLst>
              <a:gd name="adj1" fmla="val -66512"/>
              <a:gd name="adj2" fmla="val -4787"/>
              <a:gd name="adj3" fmla="val 16667"/>
            </a:avLst>
          </a:prstGeom>
          <a:pattFill prst="pct5">
            <a:fgClr>
              <a:schemeClr val="tx2">
                <a:lumMod val="20000"/>
                <a:lumOff val="80000"/>
              </a:schemeClr>
            </a:fgClr>
            <a:bgClr>
              <a:schemeClr val="bg1"/>
            </a:bgClr>
          </a:patt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a:solidFill>
                  <a:schemeClr val="tx1"/>
                </a:solidFill>
              </a:rPr>
              <a:t>最近適応となる疾患が拡大している免疫チェックポイント阻害薬。原疾患に有効である場合特に副作用が出現しやすいという報告もあります。内分泌障害への対応は内分泌緊急症の治療のエッセンスが詰まっており、症例を交えて説明いたします。</a:t>
            </a:r>
            <a:endParaRPr lang="en-US" altLang="ja-JP" sz="1400" dirty="0">
              <a:solidFill>
                <a:schemeClr val="tx1"/>
              </a:solidFill>
            </a:endParaRPr>
          </a:p>
        </p:txBody>
      </p:sp>
      <p:cxnSp>
        <p:nvCxnSpPr>
          <p:cNvPr id="11" name="直線コネクタ 10">
            <a:extLst>
              <a:ext uri="{FF2B5EF4-FFF2-40B4-BE49-F238E27FC236}">
                <a16:creationId xmlns:a16="http://schemas.microsoft.com/office/drawing/2014/main" id="{78E19B45-B40A-A50E-5D34-8A8E9AFB51C4}"/>
              </a:ext>
            </a:extLst>
          </p:cNvPr>
          <p:cNvCxnSpPr/>
          <p:nvPr/>
        </p:nvCxnSpPr>
        <p:spPr>
          <a:xfrm>
            <a:off x="248942" y="6817043"/>
            <a:ext cx="63153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図 12" descr="記号, 時計, 食品, らくがき が含まれている画像&#10;&#10;自動的に生成された説明">
            <a:extLst>
              <a:ext uri="{FF2B5EF4-FFF2-40B4-BE49-F238E27FC236}">
                <a16:creationId xmlns:a16="http://schemas.microsoft.com/office/drawing/2014/main" id="{452F2B66-6354-ADF0-0464-EEFB7CABE8D9}"/>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540981" y="3714821"/>
            <a:ext cx="1253520" cy="1351891"/>
          </a:xfrm>
          <a:prstGeom prst="rect">
            <a:avLst/>
          </a:prstGeom>
        </p:spPr>
      </p:pic>
      <p:pic>
        <p:nvPicPr>
          <p:cNvPr id="15" name="図 14" descr="らくがき, 記号 が含まれている画像&#10;&#10;自動的に生成された説明">
            <a:extLst>
              <a:ext uri="{FF2B5EF4-FFF2-40B4-BE49-F238E27FC236}">
                <a16:creationId xmlns:a16="http://schemas.microsoft.com/office/drawing/2014/main" id="{3D0B7D77-E0CE-BE6E-7467-0BF003A5D70E}"/>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flipH="1">
            <a:off x="114748" y="6817043"/>
            <a:ext cx="1343940" cy="1475206"/>
          </a:xfrm>
          <a:prstGeom prst="rect">
            <a:avLst/>
          </a:prstGeom>
        </p:spPr>
      </p:pic>
      <p:grpSp>
        <p:nvGrpSpPr>
          <p:cNvPr id="8" name="グループ化 7">
            <a:extLst>
              <a:ext uri="{FF2B5EF4-FFF2-40B4-BE49-F238E27FC236}">
                <a16:creationId xmlns:a16="http://schemas.microsoft.com/office/drawing/2014/main" id="{E07EC91E-1D48-0EA9-1D81-4676D38E3076}"/>
              </a:ext>
            </a:extLst>
          </p:cNvPr>
          <p:cNvGrpSpPr/>
          <p:nvPr/>
        </p:nvGrpSpPr>
        <p:grpSpPr>
          <a:xfrm>
            <a:off x="328293" y="1981531"/>
            <a:ext cx="6666049" cy="1831271"/>
            <a:chOff x="328293" y="2259512"/>
            <a:chExt cx="6666049" cy="1764637"/>
          </a:xfrm>
        </p:grpSpPr>
        <p:sp>
          <p:nvSpPr>
            <p:cNvPr id="9" name="テキスト ボックス 8">
              <a:extLst>
                <a:ext uri="{FF2B5EF4-FFF2-40B4-BE49-F238E27FC236}">
                  <a16:creationId xmlns:a16="http://schemas.microsoft.com/office/drawing/2014/main" id="{69CAD124-44DD-F34F-FC98-1302B960ED58}"/>
                </a:ext>
              </a:extLst>
            </p:cNvPr>
            <p:cNvSpPr txBox="1"/>
            <p:nvPr/>
          </p:nvSpPr>
          <p:spPr>
            <a:xfrm>
              <a:off x="328293" y="2259512"/>
              <a:ext cx="6666049" cy="1764637"/>
            </a:xfrm>
            <a:prstGeom prst="rect">
              <a:avLst/>
            </a:prstGeom>
            <a:noFill/>
          </p:spPr>
          <p:txBody>
            <a:bodyPr wrap="square" rtlCol="0">
              <a:spAutoFit/>
            </a:bodyPr>
            <a:lstStyle/>
            <a:p>
              <a:r>
                <a:rPr kumimoji="1" lang="ja-JP" altLang="en-US" sz="1600" b="1"/>
                <a:t>日時：</a:t>
              </a:r>
              <a:r>
                <a:rPr kumimoji="1" lang="en-US" altLang="ja-JP" sz="1600" b="1" dirty="0"/>
                <a:t>19:00</a:t>
              </a:r>
              <a:r>
                <a:rPr kumimoji="1" lang="ja-JP" altLang="en-US" sz="1600" b="1"/>
                <a:t>～</a:t>
              </a:r>
              <a:r>
                <a:rPr kumimoji="1" lang="en-US" altLang="ja-JP" sz="1600" b="1" dirty="0"/>
                <a:t>19:30</a:t>
              </a:r>
            </a:p>
            <a:p>
              <a:r>
                <a:rPr kumimoji="1" lang="ja-JP" altLang="en-US" sz="1600" b="1"/>
                <a:t>　　　　</a:t>
              </a:r>
              <a:r>
                <a:rPr kumimoji="1" lang="en-US" altLang="ja-JP" sz="1600" b="1" dirty="0"/>
                <a:t>19:00</a:t>
              </a:r>
              <a:r>
                <a:rPr kumimoji="1" lang="ja-JP" altLang="en-US" sz="1600" b="1"/>
                <a:t>～　 前半　　担当：北澤</a:t>
              </a:r>
              <a:endParaRPr kumimoji="1" lang="en-US" altLang="ja-JP" sz="1600" b="1" dirty="0"/>
            </a:p>
            <a:p>
              <a:r>
                <a:rPr kumimoji="1" lang="ja-JP" altLang="en-US" sz="1600" b="1"/>
                <a:t>　　　　</a:t>
              </a:r>
              <a:r>
                <a:rPr kumimoji="1" lang="en-US" altLang="ja-JP" sz="1600" b="1" dirty="0"/>
                <a:t>19:10〜</a:t>
              </a:r>
              <a:r>
                <a:rPr kumimoji="1" lang="ja-JP" altLang="en-US" sz="1600" b="1"/>
                <a:t>　 中入り　担当：山田</a:t>
              </a:r>
              <a:endParaRPr kumimoji="1" lang="en-US" altLang="ja-JP" sz="1600" b="1" dirty="0"/>
            </a:p>
            <a:p>
              <a:r>
                <a:rPr kumimoji="1" lang="ja-JP" altLang="en-US" sz="1600" b="1"/>
                <a:t>　　　　</a:t>
              </a:r>
              <a:r>
                <a:rPr kumimoji="1" lang="en-US" altLang="ja-JP" sz="1600" b="1" dirty="0"/>
                <a:t>19:10</a:t>
              </a:r>
              <a:r>
                <a:rPr kumimoji="1" lang="ja-JP" altLang="en-US" sz="1600" b="1"/>
                <a:t>～　 後半　　担当：金子</a:t>
              </a:r>
              <a:endParaRPr kumimoji="1" lang="en-US" altLang="ja-JP" sz="1600" b="1" dirty="0"/>
            </a:p>
            <a:p>
              <a:r>
                <a:rPr kumimoji="1" lang="ja-JP" altLang="en-US" sz="1600" b="1"/>
                <a:t>      ：</a:t>
              </a:r>
              <a:r>
                <a:rPr kumimoji="1" lang="en-US" altLang="ja-JP" sz="1600" b="1" dirty="0"/>
                <a:t>Zoom:  ID : 940 9458</a:t>
              </a:r>
              <a:r>
                <a:rPr kumimoji="1" lang="ja-JP" altLang="en-US" sz="1600" b="1"/>
                <a:t> </a:t>
              </a:r>
              <a:r>
                <a:rPr kumimoji="1" lang="en-US" altLang="ja-JP" sz="1600" b="1" dirty="0"/>
                <a:t>0378    </a:t>
              </a:r>
              <a:r>
                <a:rPr kumimoji="1" lang="ja-JP" altLang="en-US" sz="1600" b="1"/>
                <a:t>パスコード </a:t>
              </a:r>
              <a:r>
                <a:rPr kumimoji="1" lang="en-US" altLang="ja-JP" sz="1600" b="1" dirty="0"/>
                <a:t>633317</a:t>
              </a:r>
            </a:p>
            <a:p>
              <a:r>
                <a:rPr kumimoji="1" lang="ja-JP" altLang="en-US" sz="1600" b="1"/>
                <a:t>申し込み：不要　　詳細、お問い合わせなど、以下にお気軽に。</a:t>
              </a:r>
              <a:endParaRPr kumimoji="1" lang="en-US" altLang="ja-JP" sz="1600" b="1" dirty="0"/>
            </a:p>
            <a:p>
              <a:r>
                <a:rPr kumimoji="1" lang="ja-JP" altLang="en-US" sz="1100" b="1"/>
                <a:t>                               ★録画配信あります。以下にお問い合わせください</a:t>
              </a:r>
              <a:endParaRPr kumimoji="1" lang="en-US" altLang="ja-JP" sz="1100" b="1" dirty="0"/>
            </a:p>
            <a:p>
              <a:r>
                <a:rPr kumimoji="1" lang="ja-JP" altLang="en-US" sz="600" b="1"/>
                <a:t>　　　　　　　　　　　　　　　　　　　　　　　　　　　　　</a:t>
              </a:r>
              <a:r>
                <a:rPr kumimoji="1" lang="ja-JP" altLang="en-US" sz="100" b="1"/>
                <a:t>　　</a:t>
              </a:r>
              <a:endParaRPr kumimoji="1" lang="ja-JP" altLang="en-US" sz="1600" b="1"/>
            </a:p>
          </p:txBody>
        </p:sp>
        <p:pic>
          <p:nvPicPr>
            <p:cNvPr id="25" name="Picture 4" descr="zoom - Qiita">
              <a:extLst>
                <a:ext uri="{FF2B5EF4-FFF2-40B4-BE49-F238E27FC236}">
                  <a16:creationId xmlns:a16="http://schemas.microsoft.com/office/drawing/2014/main" id="{3CBF3C93-25C5-F93F-4359-99CFC03F4E94}"/>
                </a:ext>
              </a:extLst>
            </p:cNvPr>
            <p:cNvPicPr>
              <a:picLocks noChangeAspect="1" noChangeArrowheads="1"/>
            </p:cNvPicPr>
            <p:nvPr/>
          </p:nvPicPr>
          <p:blipFill>
            <a:blip r:embed="rId8" cstate="hqprint">
              <a:extLst>
                <a:ext uri="{BEBA8EAE-BF5A-486C-A8C5-ECC9F3942E4B}">
                  <a14:imgProps xmlns:a14="http://schemas.microsoft.com/office/drawing/2010/main">
                    <a14:imgLayer r:embed="rId9">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88074" y="3242608"/>
              <a:ext cx="459487" cy="437511"/>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角丸四角形 6">
            <a:extLst>
              <a:ext uri="{FF2B5EF4-FFF2-40B4-BE49-F238E27FC236}">
                <a16:creationId xmlns:a16="http://schemas.microsoft.com/office/drawing/2014/main" id="{42974FC6-A100-2153-68D4-D494397A917D}"/>
              </a:ext>
            </a:extLst>
          </p:cNvPr>
          <p:cNvSpPr/>
          <p:nvPr/>
        </p:nvSpPr>
        <p:spPr>
          <a:xfrm>
            <a:off x="213856" y="8979667"/>
            <a:ext cx="6492378" cy="46381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内分泌代謝領域のスペシャリストが、医療に留まらない普段の生活を語ります。こうご期待。研修先、新潟県内外問わず、お気軽にご参加下さい。</a:t>
            </a:r>
            <a:endParaRPr kumimoji="1" lang="en-US" altLang="ja-JP" sz="1400" b="1" dirty="0">
              <a:solidFill>
                <a:schemeClr val="tx1"/>
              </a:solidFill>
            </a:endParaRPr>
          </a:p>
        </p:txBody>
      </p:sp>
      <p:pic>
        <p:nvPicPr>
          <p:cNvPr id="28" name="図 27" descr="鳥の絵&#10;&#10;中程度の精度で自動的に生成された説明">
            <a:extLst>
              <a:ext uri="{FF2B5EF4-FFF2-40B4-BE49-F238E27FC236}">
                <a16:creationId xmlns:a16="http://schemas.microsoft.com/office/drawing/2014/main" id="{ED1568EE-8E17-7F88-F210-A6D4ED38953D}"/>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4697456" y="8503645"/>
            <a:ext cx="386608" cy="451042"/>
          </a:xfrm>
          <a:prstGeom prst="rect">
            <a:avLst/>
          </a:prstGeom>
        </p:spPr>
      </p:pic>
      <p:cxnSp>
        <p:nvCxnSpPr>
          <p:cNvPr id="2" name="直線コネクタ 1">
            <a:extLst>
              <a:ext uri="{FF2B5EF4-FFF2-40B4-BE49-F238E27FC236}">
                <a16:creationId xmlns:a16="http://schemas.microsoft.com/office/drawing/2014/main" id="{C4D0844D-27AE-BBC8-BAEB-2B0999A9D081}"/>
              </a:ext>
            </a:extLst>
          </p:cNvPr>
          <p:cNvCxnSpPr/>
          <p:nvPr/>
        </p:nvCxnSpPr>
        <p:spPr>
          <a:xfrm>
            <a:off x="248942" y="6102078"/>
            <a:ext cx="63153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図 5" descr="アイコン&#10;&#10;自動的に生成された説明">
            <a:extLst>
              <a:ext uri="{FF2B5EF4-FFF2-40B4-BE49-F238E27FC236}">
                <a16:creationId xmlns:a16="http://schemas.microsoft.com/office/drawing/2014/main" id="{7B770853-416A-BA7B-19CD-09397D2A1EF8}"/>
              </a:ext>
            </a:extLst>
          </p:cNvPr>
          <p:cNvPicPr>
            <a:picLocks noChangeAspect="1"/>
          </p:cNvPicPr>
          <p:nvPr/>
        </p:nvPicPr>
        <p:blipFill>
          <a:blip r:embed="rId11" cstate="hqprint">
            <a:extLst>
              <a:ext uri="{28A0092B-C50C-407E-A947-70E740481C1C}">
                <a14:useLocalDpi xmlns:a14="http://schemas.microsoft.com/office/drawing/2010/main" val="0"/>
              </a:ext>
            </a:extLst>
          </a:blip>
          <a:stretch>
            <a:fillRect/>
          </a:stretch>
        </p:blipFill>
        <p:spPr>
          <a:xfrm flipH="1">
            <a:off x="353165" y="6109130"/>
            <a:ext cx="529306" cy="648130"/>
          </a:xfrm>
          <a:prstGeom prst="rect">
            <a:avLst/>
          </a:prstGeom>
        </p:spPr>
      </p:pic>
      <p:sp>
        <p:nvSpPr>
          <p:cNvPr id="16" name="四角形: 角を丸くする 17">
            <a:extLst>
              <a:ext uri="{FF2B5EF4-FFF2-40B4-BE49-F238E27FC236}">
                <a16:creationId xmlns:a16="http://schemas.microsoft.com/office/drawing/2014/main" id="{51DEBAA9-62EF-715D-FBC0-7C91DC6B7CD0}"/>
              </a:ext>
            </a:extLst>
          </p:cNvPr>
          <p:cNvSpPr/>
          <p:nvPr/>
        </p:nvSpPr>
        <p:spPr>
          <a:xfrm>
            <a:off x="847561" y="6088311"/>
            <a:ext cx="5478693" cy="1021262"/>
          </a:xfrm>
          <a:prstGeom prst="roundRect">
            <a:avLst>
              <a:gd name="adj" fmla="val 592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rPr>
              <a:t>　中入り：育休中のあの人が！！子供が泣かなければ、</a:t>
            </a:r>
            <a:endParaRPr kumimoji="1" lang="en-US" altLang="ja-JP" sz="1600" b="1" dirty="0">
              <a:solidFill>
                <a:schemeClr val="tx1"/>
              </a:solidFill>
            </a:endParaRPr>
          </a:p>
          <a:p>
            <a:r>
              <a:rPr kumimoji="1" lang="ja-JP" altLang="en-US" sz="1600" b="1" dirty="0">
                <a:solidFill>
                  <a:schemeClr val="tx1"/>
                </a:solidFill>
              </a:rPr>
              <a:t>　　　血液内分泌代謝内科の魅力を</a:t>
            </a:r>
            <a:r>
              <a:rPr kumimoji="1" lang="ja-JP" altLang="en-US" sz="1600" b="1">
                <a:solidFill>
                  <a:schemeClr val="tx1"/>
                </a:solidFill>
              </a:rPr>
              <a:t>語ります。</a:t>
            </a:r>
            <a:endParaRPr kumimoji="1" lang="en-US" altLang="ja-JP" sz="1600" b="1" dirty="0">
              <a:solidFill>
                <a:schemeClr val="tx1"/>
              </a:solidFill>
            </a:endParaRPr>
          </a:p>
          <a:p>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rPr>
              <a:t>　　新潟大学　医歯学総合病院　内分泌・代謝内科　山田万祐子先生</a:t>
            </a:r>
            <a:endParaRPr lang="ja-JP" altLang="en-US" sz="1200" b="1"/>
          </a:p>
          <a:p>
            <a:endParaRPr kumimoji="1" lang="en-US" altLang="ja-JP" sz="1600" b="1" dirty="0">
              <a:solidFill>
                <a:schemeClr val="tx1"/>
              </a:solidFill>
            </a:endParaRPr>
          </a:p>
        </p:txBody>
      </p:sp>
    </p:spTree>
    <p:extLst>
      <p:ext uri="{BB962C8B-B14F-4D97-AF65-F5344CB8AC3E}">
        <p14:creationId xmlns:p14="http://schemas.microsoft.com/office/powerpoint/2010/main" val="17679019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648</TotalTime>
  <Words>408</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北澤 勝</dc:creator>
  <cp:lastModifiedBy>PC</cp:lastModifiedBy>
  <cp:revision>14</cp:revision>
  <cp:lastPrinted>2023-06-04T03:29:02Z</cp:lastPrinted>
  <dcterms:created xsi:type="dcterms:W3CDTF">2022-05-25T04:15:07Z</dcterms:created>
  <dcterms:modified xsi:type="dcterms:W3CDTF">2023-09-15T00:44:36Z</dcterms:modified>
</cp:coreProperties>
</file>